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08"/>
    <p:restoredTop sz="94671"/>
  </p:normalViewPr>
  <p:slideViewPr>
    <p:cSldViewPr snapToGrid="0" snapToObjects="1">
      <p:cViewPr varScale="1">
        <p:scale>
          <a:sx n="87" d="100"/>
          <a:sy n="87" d="100"/>
        </p:scale>
        <p:origin x="200"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presProps" Target="presProps.xml"/><Relationship Id="rId1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BE7EA682-6916-4A48-9A6B-1E0F8E30FF14}" type="datetimeFigureOut">
              <a:rPr lang="fr-FR" smtClean="0"/>
              <a:t>12/04/2018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695ECBC-23F8-2D4C-AF70-A063835D124A}" type="slidenum">
              <a:rPr lang="fr-FR" smtClean="0"/>
              <a:t>‹#›</a:t>
            </a:fld>
            <a:endParaRPr lang="fr-FR"/>
          </a:p>
        </p:txBody>
      </p:sp>
    </p:spTree>
    <p:extLst>
      <p:ext uri="{BB962C8B-B14F-4D97-AF65-F5344CB8AC3E}">
        <p14:creationId xmlns:p14="http://schemas.microsoft.com/office/powerpoint/2010/main" val="1962399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E7EA682-6916-4A48-9A6B-1E0F8E30FF14}" type="datetimeFigureOut">
              <a:rPr lang="fr-FR" smtClean="0"/>
              <a:t>12/04/2018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695ECBC-23F8-2D4C-AF70-A063835D124A}" type="slidenum">
              <a:rPr lang="fr-FR" smtClean="0"/>
              <a:t>‹#›</a:t>
            </a:fld>
            <a:endParaRPr lang="fr-FR"/>
          </a:p>
        </p:txBody>
      </p:sp>
    </p:spTree>
    <p:extLst>
      <p:ext uri="{BB962C8B-B14F-4D97-AF65-F5344CB8AC3E}">
        <p14:creationId xmlns:p14="http://schemas.microsoft.com/office/powerpoint/2010/main" val="1016678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E7EA682-6916-4A48-9A6B-1E0F8E30FF14}" type="datetimeFigureOut">
              <a:rPr lang="fr-FR" smtClean="0"/>
              <a:t>12/04/2018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695ECBC-23F8-2D4C-AF70-A063835D124A}" type="slidenum">
              <a:rPr lang="fr-FR" smtClean="0"/>
              <a:t>‹#›</a:t>
            </a:fld>
            <a:endParaRPr lang="fr-FR"/>
          </a:p>
        </p:txBody>
      </p:sp>
    </p:spTree>
    <p:extLst>
      <p:ext uri="{BB962C8B-B14F-4D97-AF65-F5344CB8AC3E}">
        <p14:creationId xmlns:p14="http://schemas.microsoft.com/office/powerpoint/2010/main" val="1938561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E7EA682-6916-4A48-9A6B-1E0F8E30FF14}" type="datetimeFigureOut">
              <a:rPr lang="fr-FR" smtClean="0"/>
              <a:t>12/04/2018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695ECBC-23F8-2D4C-AF70-A063835D124A}" type="slidenum">
              <a:rPr lang="fr-FR" smtClean="0"/>
              <a:t>‹#›</a:t>
            </a:fld>
            <a:endParaRPr lang="fr-FR"/>
          </a:p>
        </p:txBody>
      </p:sp>
    </p:spTree>
    <p:extLst>
      <p:ext uri="{BB962C8B-B14F-4D97-AF65-F5344CB8AC3E}">
        <p14:creationId xmlns:p14="http://schemas.microsoft.com/office/powerpoint/2010/main" val="1580367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BE7EA682-6916-4A48-9A6B-1E0F8E30FF14}" type="datetimeFigureOut">
              <a:rPr lang="fr-FR" smtClean="0"/>
              <a:t>12/04/2018</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695ECBC-23F8-2D4C-AF70-A063835D124A}" type="slidenum">
              <a:rPr lang="fr-FR" smtClean="0"/>
              <a:t>‹#›</a:t>
            </a:fld>
            <a:endParaRPr lang="fr-FR"/>
          </a:p>
        </p:txBody>
      </p:sp>
    </p:spTree>
    <p:extLst>
      <p:ext uri="{BB962C8B-B14F-4D97-AF65-F5344CB8AC3E}">
        <p14:creationId xmlns:p14="http://schemas.microsoft.com/office/powerpoint/2010/main" val="1167145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E7EA682-6916-4A48-9A6B-1E0F8E30FF14}" type="datetimeFigureOut">
              <a:rPr lang="fr-FR" smtClean="0"/>
              <a:t>12/04/2018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695ECBC-23F8-2D4C-AF70-A063835D124A}" type="slidenum">
              <a:rPr lang="fr-FR" smtClean="0"/>
              <a:t>‹#›</a:t>
            </a:fld>
            <a:endParaRPr lang="fr-FR"/>
          </a:p>
        </p:txBody>
      </p:sp>
    </p:spTree>
    <p:extLst>
      <p:ext uri="{BB962C8B-B14F-4D97-AF65-F5344CB8AC3E}">
        <p14:creationId xmlns:p14="http://schemas.microsoft.com/office/powerpoint/2010/main" val="1104988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E7EA682-6916-4A48-9A6B-1E0F8E30FF14}" type="datetimeFigureOut">
              <a:rPr lang="fr-FR" smtClean="0"/>
              <a:t>12/04/2018</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C695ECBC-23F8-2D4C-AF70-A063835D124A}" type="slidenum">
              <a:rPr lang="fr-FR" smtClean="0"/>
              <a:t>‹#›</a:t>
            </a:fld>
            <a:endParaRPr lang="fr-FR"/>
          </a:p>
        </p:txBody>
      </p:sp>
    </p:spTree>
    <p:extLst>
      <p:ext uri="{BB962C8B-B14F-4D97-AF65-F5344CB8AC3E}">
        <p14:creationId xmlns:p14="http://schemas.microsoft.com/office/powerpoint/2010/main" val="104568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BE7EA682-6916-4A48-9A6B-1E0F8E30FF14}" type="datetimeFigureOut">
              <a:rPr lang="fr-FR" smtClean="0"/>
              <a:t>12/04/2018</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C695ECBC-23F8-2D4C-AF70-A063835D124A}" type="slidenum">
              <a:rPr lang="fr-FR" smtClean="0"/>
              <a:t>‹#›</a:t>
            </a:fld>
            <a:endParaRPr lang="fr-FR"/>
          </a:p>
        </p:txBody>
      </p:sp>
    </p:spTree>
    <p:extLst>
      <p:ext uri="{BB962C8B-B14F-4D97-AF65-F5344CB8AC3E}">
        <p14:creationId xmlns:p14="http://schemas.microsoft.com/office/powerpoint/2010/main" val="846853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E7EA682-6916-4A48-9A6B-1E0F8E30FF14}" type="datetimeFigureOut">
              <a:rPr lang="fr-FR" smtClean="0"/>
              <a:t>12/04/2018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C695ECBC-23F8-2D4C-AF70-A063835D124A}" type="slidenum">
              <a:rPr lang="fr-FR" smtClean="0"/>
              <a:t>‹#›</a:t>
            </a:fld>
            <a:endParaRPr lang="fr-FR"/>
          </a:p>
        </p:txBody>
      </p:sp>
    </p:spTree>
    <p:extLst>
      <p:ext uri="{BB962C8B-B14F-4D97-AF65-F5344CB8AC3E}">
        <p14:creationId xmlns:p14="http://schemas.microsoft.com/office/powerpoint/2010/main" val="1698141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E7EA682-6916-4A48-9A6B-1E0F8E30FF14}" type="datetimeFigureOut">
              <a:rPr lang="fr-FR" smtClean="0"/>
              <a:t>12/04/2018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695ECBC-23F8-2D4C-AF70-A063835D124A}" type="slidenum">
              <a:rPr lang="fr-FR" smtClean="0"/>
              <a:t>‹#›</a:t>
            </a:fld>
            <a:endParaRPr lang="fr-FR"/>
          </a:p>
        </p:txBody>
      </p:sp>
    </p:spTree>
    <p:extLst>
      <p:ext uri="{BB962C8B-B14F-4D97-AF65-F5344CB8AC3E}">
        <p14:creationId xmlns:p14="http://schemas.microsoft.com/office/powerpoint/2010/main" val="610219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E7EA682-6916-4A48-9A6B-1E0F8E30FF14}" type="datetimeFigureOut">
              <a:rPr lang="fr-FR" smtClean="0"/>
              <a:t>12/04/2018</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695ECBC-23F8-2D4C-AF70-A063835D124A}" type="slidenum">
              <a:rPr lang="fr-FR" smtClean="0"/>
              <a:t>‹#›</a:t>
            </a:fld>
            <a:endParaRPr lang="fr-FR"/>
          </a:p>
        </p:txBody>
      </p:sp>
    </p:spTree>
    <p:extLst>
      <p:ext uri="{BB962C8B-B14F-4D97-AF65-F5344CB8AC3E}">
        <p14:creationId xmlns:p14="http://schemas.microsoft.com/office/powerpoint/2010/main" val="17232094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EA682-6916-4A48-9A6B-1E0F8E30FF14}" type="datetimeFigureOut">
              <a:rPr lang="fr-FR" smtClean="0"/>
              <a:t>12/04/2018</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5ECBC-23F8-2D4C-AF70-A063835D124A}" type="slidenum">
              <a:rPr lang="fr-FR" smtClean="0"/>
              <a:t>‹#›</a:t>
            </a:fld>
            <a:endParaRPr lang="fr-FR"/>
          </a:p>
        </p:txBody>
      </p:sp>
    </p:spTree>
    <p:extLst>
      <p:ext uri="{BB962C8B-B14F-4D97-AF65-F5344CB8AC3E}">
        <p14:creationId xmlns:p14="http://schemas.microsoft.com/office/powerpoint/2010/main" val="1405621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hyperlink" Target="mailto:basile.morane@edu.ece.f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0" y="0"/>
            <a:ext cx="9070258" cy="6858000"/>
          </a:xfrm>
          <a:prstGeom prst="rect">
            <a:avLst/>
          </a:prstGeom>
        </p:spPr>
      </p:pic>
      <p:sp>
        <p:nvSpPr>
          <p:cNvPr id="6" name="ZoneTexte 5"/>
          <p:cNvSpPr txBox="1"/>
          <p:nvPr/>
        </p:nvSpPr>
        <p:spPr>
          <a:xfrm>
            <a:off x="9285445" y="3617328"/>
            <a:ext cx="3084499" cy="1754326"/>
          </a:xfrm>
          <a:prstGeom prst="rect">
            <a:avLst/>
          </a:prstGeom>
          <a:noFill/>
        </p:spPr>
        <p:txBody>
          <a:bodyPr wrap="none" rtlCol="0">
            <a:spAutoFit/>
          </a:bodyPr>
          <a:lstStyle/>
          <a:p>
            <a:r>
              <a:rPr lang="fr-FR" sz="3600" b="1" dirty="0" smtClean="0">
                <a:solidFill>
                  <a:srgbClr val="002060"/>
                </a:solidFill>
                <a:latin typeface="Abadi MT Condensed Light" charset="0"/>
                <a:ea typeface="Abadi MT Condensed Light" charset="0"/>
                <a:cs typeface="Abadi MT Condensed Light" charset="0"/>
              </a:rPr>
              <a:t>Arnaud BRETXA</a:t>
            </a:r>
          </a:p>
          <a:p>
            <a:r>
              <a:rPr lang="fr-FR" sz="3600" b="1" dirty="0" smtClean="0">
                <a:solidFill>
                  <a:srgbClr val="002060"/>
                </a:solidFill>
                <a:latin typeface="Abadi MT Condensed Light" charset="0"/>
                <a:ea typeface="Abadi MT Condensed Light" charset="0"/>
                <a:cs typeface="Abadi MT Condensed Light" charset="0"/>
              </a:rPr>
              <a:t>Hélène MEUNIER</a:t>
            </a:r>
          </a:p>
          <a:p>
            <a:r>
              <a:rPr lang="fr-FR" sz="3600" b="1" dirty="0" smtClean="0">
                <a:solidFill>
                  <a:srgbClr val="002060"/>
                </a:solidFill>
                <a:latin typeface="Abadi MT Condensed Light" charset="0"/>
                <a:ea typeface="Abadi MT Condensed Light" charset="0"/>
                <a:cs typeface="Abadi MT Condensed Light" charset="0"/>
              </a:rPr>
              <a:t>BASE-il MORANNE </a:t>
            </a:r>
          </a:p>
        </p:txBody>
      </p:sp>
      <p:sp>
        <p:nvSpPr>
          <p:cNvPr id="8" name="ZoneTexte 7"/>
          <p:cNvSpPr txBox="1"/>
          <p:nvPr/>
        </p:nvSpPr>
        <p:spPr>
          <a:xfrm>
            <a:off x="9661157" y="1647582"/>
            <a:ext cx="2117887" cy="1446550"/>
          </a:xfrm>
          <a:prstGeom prst="rect">
            <a:avLst/>
          </a:prstGeom>
          <a:noFill/>
        </p:spPr>
        <p:txBody>
          <a:bodyPr wrap="none" rtlCol="0">
            <a:spAutoFit/>
          </a:bodyPr>
          <a:lstStyle/>
          <a:p>
            <a:pPr algn="ctr"/>
            <a:r>
              <a:rPr lang="fr-FR" sz="4400" b="1" dirty="0" smtClean="0">
                <a:solidFill>
                  <a:srgbClr val="002060"/>
                </a:solidFill>
                <a:latin typeface="Abadi MT Condensed Light" charset="0"/>
                <a:ea typeface="Abadi MT Condensed Light" charset="0"/>
                <a:cs typeface="Abadi MT Condensed Light" charset="0"/>
              </a:rPr>
              <a:t>TD 03</a:t>
            </a:r>
          </a:p>
          <a:p>
            <a:pPr algn="ctr"/>
            <a:r>
              <a:rPr lang="fr-FR" sz="4400" b="1" dirty="0" smtClean="0">
                <a:solidFill>
                  <a:srgbClr val="002060"/>
                </a:solidFill>
                <a:latin typeface="Abadi MT Condensed Light" charset="0"/>
                <a:ea typeface="Abadi MT Condensed Light" charset="0"/>
                <a:cs typeface="Abadi MT Condensed Light" charset="0"/>
              </a:rPr>
              <a:t>Equipe 07</a:t>
            </a:r>
            <a:endParaRPr lang="fr-FR" sz="4400" b="1" dirty="0">
              <a:solidFill>
                <a:srgbClr val="002060"/>
              </a:solidFill>
              <a:latin typeface="Abadi MT Condensed Light" charset="0"/>
              <a:ea typeface="Abadi MT Condensed Light" charset="0"/>
              <a:cs typeface="Abadi MT Condensed Light" charset="0"/>
            </a:endParaRPr>
          </a:p>
        </p:txBody>
      </p:sp>
      <p:sp>
        <p:nvSpPr>
          <p:cNvPr id="9" name="ZoneTexte 8"/>
          <p:cNvSpPr txBox="1"/>
          <p:nvPr/>
        </p:nvSpPr>
        <p:spPr>
          <a:xfrm>
            <a:off x="9070258" y="293389"/>
            <a:ext cx="3299686" cy="830997"/>
          </a:xfrm>
          <a:prstGeom prst="rect">
            <a:avLst/>
          </a:prstGeom>
          <a:noFill/>
        </p:spPr>
        <p:txBody>
          <a:bodyPr wrap="none" rtlCol="0">
            <a:spAutoFit/>
          </a:bodyPr>
          <a:lstStyle/>
          <a:p>
            <a:r>
              <a:rPr lang="fr-FR" sz="2400" b="1" dirty="0" smtClean="0">
                <a:solidFill>
                  <a:srgbClr val="002060"/>
                </a:solidFill>
              </a:rPr>
              <a:t>PROJET INFORMATIQUE </a:t>
            </a:r>
          </a:p>
          <a:p>
            <a:r>
              <a:rPr lang="fr-FR" sz="2400" b="1" dirty="0" smtClean="0">
                <a:solidFill>
                  <a:srgbClr val="002060"/>
                </a:solidFill>
              </a:rPr>
              <a:t>THEORIE DES GRAPHES</a:t>
            </a:r>
            <a:endParaRPr lang="fr-FR" sz="2400" b="1" dirty="0">
              <a:solidFill>
                <a:srgbClr val="002060"/>
              </a:solidFill>
            </a:endParaRPr>
          </a:p>
        </p:txBody>
      </p:sp>
    </p:spTree>
    <p:extLst>
      <p:ext uri="{BB962C8B-B14F-4D97-AF65-F5344CB8AC3E}">
        <p14:creationId xmlns:p14="http://schemas.microsoft.com/office/powerpoint/2010/main" val="10015880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rotWithShape="1">
          <a:blip r:embed="rId2">
            <a:extLst>
              <a:ext uri="{BEBA8EAE-BF5A-486C-A8C5-ECC9F3942E4B}">
                <a14:imgProps xmlns:a14="http://schemas.microsoft.com/office/drawing/2010/main">
                  <a14:imgLayer r:embed="rId3">
                    <a14:imgEffect>
                      <a14:backgroundRemoval t="6125" b="90000" l="4805" r="95078">
                        <a14:foregroundMark x1="35156" y1="78375" x2="77500" y2="77625"/>
                        <a14:foregroundMark x1="60234" y1="79750" x2="91875" y2="79313"/>
                        <a14:foregroundMark x1="78086" y1="77625" x2="93047" y2="77438"/>
                        <a14:foregroundMark x1="35859" y1="7062" x2="36914" y2="23438"/>
                        <a14:foregroundMark x1="5664" y1="9375" x2="33984" y2="53000"/>
                        <a14:foregroundMark x1="5977" y1="8438" x2="72383" y2="7750"/>
                        <a14:foregroundMark x1="73711" y1="6813" x2="92188" y2="7500"/>
                        <a14:foregroundMark x1="5820" y1="7062" x2="65508" y2="7062"/>
                        <a14:foregroundMark x1="33398" y1="13813" x2="33672" y2="75750"/>
                        <a14:foregroundMark x1="5234" y1="8688" x2="5234" y2="8688"/>
                        <a14:foregroundMark x1="34844" y1="79063" x2="58320" y2="79500"/>
                      </a14:backgroundRemoval>
                    </a14:imgEffect>
                  </a14:imgLayer>
                </a14:imgProps>
              </a:ext>
              <a:ext uri="{28A0092B-C50C-407E-A947-70E740481C1C}">
                <a14:useLocalDpi xmlns:a14="http://schemas.microsoft.com/office/drawing/2010/main" val="0"/>
              </a:ext>
            </a:extLst>
          </a:blip>
          <a:srcRect l="4706" t="7305" r="7209" b="21642"/>
          <a:stretch/>
        </p:blipFill>
        <p:spPr>
          <a:xfrm>
            <a:off x="3480619" y="2248057"/>
            <a:ext cx="8549865" cy="4310373"/>
          </a:xfrm>
          <a:prstGeom prst="rect">
            <a:avLst/>
          </a:prstGeom>
        </p:spPr>
      </p:pic>
      <p:sp>
        <p:nvSpPr>
          <p:cNvPr id="2" name="Titre 1"/>
          <p:cNvSpPr>
            <a:spLocks noGrp="1"/>
          </p:cNvSpPr>
          <p:nvPr>
            <p:ph type="title"/>
          </p:nvPr>
        </p:nvSpPr>
        <p:spPr>
          <a:gradFill flip="none" rotWithShape="1">
            <a:gsLst>
              <a:gs pos="0">
                <a:srgbClr val="AB7942">
                  <a:shade val="30000"/>
                  <a:satMod val="115000"/>
                </a:srgbClr>
              </a:gs>
              <a:gs pos="50000">
                <a:srgbClr val="AB7942">
                  <a:shade val="67500"/>
                  <a:satMod val="115000"/>
                </a:srgbClr>
              </a:gs>
              <a:gs pos="100000">
                <a:srgbClr val="AB7942">
                  <a:shade val="100000"/>
                  <a:satMod val="115000"/>
                </a:srgbClr>
              </a:gs>
            </a:gsLst>
            <a:lin ang="8100000" scaled="1"/>
            <a:tileRect/>
          </a:gradFill>
        </p:spPr>
        <p:txBody>
          <a:bodyPr/>
          <a:lstStyle/>
          <a:p>
            <a:pPr fontAlgn="base"/>
            <a:r>
              <a:rPr lang="fr-FR" sz="3600" b="1" i="0" u="none" strike="noStrike" dirty="0" smtClean="0">
                <a:solidFill>
                  <a:schemeClr val="bg1"/>
                </a:solidFill>
                <a:effectLst/>
                <a:latin typeface="Abadi MT Condensed Light" charset="0"/>
                <a:ea typeface="Abadi MT Condensed Light" charset="0"/>
                <a:cs typeface="Abadi MT Condensed Light" charset="0"/>
              </a:rPr>
              <a:t>SOMMAIRE</a:t>
            </a:r>
            <a:endParaRPr lang="fr-FR" b="1" i="0" u="none" strike="noStrike" dirty="0" smtClean="0">
              <a:solidFill>
                <a:schemeClr val="bg1"/>
              </a:solidFill>
              <a:effectLst/>
              <a:latin typeface="Abadi MT Condensed Light" charset="0"/>
              <a:ea typeface="Abadi MT Condensed Light" charset="0"/>
              <a:cs typeface="Abadi MT Condensed Light" charset="0"/>
            </a:endParaRPr>
          </a:p>
        </p:txBody>
      </p:sp>
      <p:sp>
        <p:nvSpPr>
          <p:cNvPr id="3" name="Rectangle 2"/>
          <p:cNvSpPr/>
          <p:nvPr/>
        </p:nvSpPr>
        <p:spPr>
          <a:xfrm>
            <a:off x="838200" y="1229023"/>
            <a:ext cx="6096000" cy="1754326"/>
          </a:xfrm>
          <a:prstGeom prst="rect">
            <a:avLst/>
          </a:prstGeom>
        </p:spPr>
        <p:txBody>
          <a:bodyPr>
            <a:spAutoFit/>
          </a:bodyPr>
          <a:lstStyle/>
          <a:p>
            <a:r>
              <a:rPr lang="fr-FR" sz="3600" b="1" i="0" u="none" strike="noStrike" dirty="0" smtClean="0">
                <a:solidFill>
                  <a:srgbClr val="002060"/>
                </a:solidFill>
                <a:effectLst/>
                <a:latin typeface="Abadi MT Condensed Light" charset="0"/>
                <a:ea typeface="Abadi MT Condensed Light" charset="0"/>
                <a:cs typeface="Abadi MT Condensed Light" charset="0"/>
              </a:rPr>
              <a:t/>
            </a:r>
            <a:br>
              <a:rPr lang="fr-FR" sz="3600" b="1" i="0" u="none" strike="noStrike" dirty="0" smtClean="0">
                <a:solidFill>
                  <a:srgbClr val="002060"/>
                </a:solidFill>
                <a:effectLst/>
                <a:latin typeface="Abadi MT Condensed Light" charset="0"/>
                <a:ea typeface="Abadi MT Condensed Light" charset="0"/>
                <a:cs typeface="Abadi MT Condensed Light" charset="0"/>
              </a:rPr>
            </a:br>
            <a:r>
              <a:rPr lang="fr-FR" sz="3600" b="1" i="0" u="none" strike="noStrike" dirty="0" smtClean="0">
                <a:solidFill>
                  <a:srgbClr val="002060"/>
                </a:solidFill>
                <a:effectLst/>
                <a:latin typeface="Abadi MT Condensed Light" charset="0"/>
                <a:ea typeface="Abadi MT Condensed Light" charset="0"/>
                <a:cs typeface="Abadi MT Condensed Light" charset="0"/>
              </a:rPr>
              <a:t>Diagramme de classes</a:t>
            </a:r>
            <a:r>
              <a:rPr lang="fr-FR" sz="3600" b="0" i="0" u="none" strike="noStrike" dirty="0" smtClean="0">
                <a:solidFill>
                  <a:srgbClr val="002060"/>
                </a:solidFill>
                <a:effectLst/>
                <a:latin typeface="Abadi MT Condensed Light" charset="0"/>
                <a:ea typeface="Abadi MT Condensed Light" charset="0"/>
                <a:cs typeface="Abadi MT Condensed Light" charset="0"/>
              </a:rPr>
              <a:t/>
            </a:r>
            <a:br>
              <a:rPr lang="fr-FR" sz="3600" b="0" i="0" u="none" strike="noStrike" dirty="0" smtClean="0">
                <a:solidFill>
                  <a:srgbClr val="002060"/>
                </a:solidFill>
                <a:effectLst/>
                <a:latin typeface="Abadi MT Condensed Light" charset="0"/>
                <a:ea typeface="Abadi MT Condensed Light" charset="0"/>
                <a:cs typeface="Abadi MT Condensed Light" charset="0"/>
              </a:rPr>
            </a:br>
            <a:endParaRPr lang="fr-FR" sz="3600" dirty="0"/>
          </a:p>
        </p:txBody>
      </p:sp>
      <p:sp>
        <p:nvSpPr>
          <p:cNvPr id="4" name="Rectangle 3"/>
          <p:cNvSpPr/>
          <p:nvPr/>
        </p:nvSpPr>
        <p:spPr>
          <a:xfrm>
            <a:off x="838200" y="2554586"/>
            <a:ext cx="2500941" cy="646331"/>
          </a:xfrm>
          <a:prstGeom prst="rect">
            <a:avLst/>
          </a:prstGeom>
        </p:spPr>
        <p:txBody>
          <a:bodyPr wrap="none">
            <a:spAutoFit/>
          </a:bodyPr>
          <a:lstStyle/>
          <a:p>
            <a:r>
              <a:rPr lang="fr-FR" sz="3600" b="1" i="0" u="none" strike="noStrike" dirty="0" err="1" smtClean="0">
                <a:solidFill>
                  <a:srgbClr val="002060"/>
                </a:solidFill>
                <a:effectLst/>
                <a:latin typeface="Abadi MT Condensed Light" charset="0"/>
                <a:ea typeface="Abadi MT Condensed Light" charset="0"/>
                <a:cs typeface="Abadi MT Condensed Light" charset="0"/>
              </a:rPr>
              <a:t>Versioning</a:t>
            </a:r>
            <a:r>
              <a:rPr lang="fr-FR" sz="3600" b="1" i="0" u="none" strike="noStrike" dirty="0" smtClean="0">
                <a:solidFill>
                  <a:srgbClr val="002060"/>
                </a:solidFill>
                <a:effectLst/>
                <a:latin typeface="Abadi MT Condensed Light" charset="0"/>
                <a:ea typeface="Abadi MT Condensed Light" charset="0"/>
                <a:cs typeface="Abadi MT Condensed Light" charset="0"/>
              </a:rPr>
              <a:t> GIT</a:t>
            </a:r>
            <a:r>
              <a:rPr lang="fr-FR" sz="3600" b="0" i="0" u="none" strike="noStrike" dirty="0" smtClean="0">
                <a:solidFill>
                  <a:srgbClr val="000000"/>
                </a:solidFill>
                <a:effectLst/>
                <a:latin typeface="Abadi MT Condensed Light" charset="0"/>
                <a:ea typeface="Abadi MT Condensed Light" charset="0"/>
                <a:cs typeface="Abadi MT Condensed Light" charset="0"/>
              </a:rPr>
              <a:t> </a:t>
            </a:r>
            <a:endParaRPr lang="fr-FR" sz="3600" dirty="0"/>
          </a:p>
        </p:txBody>
      </p:sp>
      <p:sp>
        <p:nvSpPr>
          <p:cNvPr id="5" name="Rectangle 4"/>
          <p:cNvSpPr/>
          <p:nvPr/>
        </p:nvSpPr>
        <p:spPr>
          <a:xfrm>
            <a:off x="838200" y="3309017"/>
            <a:ext cx="1540165" cy="646331"/>
          </a:xfrm>
          <a:prstGeom prst="rect">
            <a:avLst/>
          </a:prstGeom>
        </p:spPr>
        <p:txBody>
          <a:bodyPr wrap="none">
            <a:spAutoFit/>
          </a:bodyPr>
          <a:lstStyle/>
          <a:p>
            <a:r>
              <a:rPr lang="fr-FR" sz="3600" b="1" i="0" u="none" strike="noStrike" dirty="0" err="1" smtClean="0">
                <a:solidFill>
                  <a:srgbClr val="002060"/>
                </a:solidFill>
                <a:effectLst/>
                <a:latin typeface="Abadi MT Condensed Light" charset="0"/>
                <a:ea typeface="Abadi MT Condensed Light" charset="0"/>
                <a:cs typeface="Abadi MT Condensed Light" charset="0"/>
              </a:rPr>
              <a:t>Doxygen</a:t>
            </a:r>
            <a:r>
              <a:rPr lang="fr-FR" b="1" i="0" u="none" strike="noStrike" dirty="0" smtClean="0">
                <a:solidFill>
                  <a:srgbClr val="002060"/>
                </a:solidFill>
                <a:effectLst/>
                <a:latin typeface="Abadi MT Condensed Light" charset="0"/>
                <a:ea typeface="Abadi MT Condensed Light" charset="0"/>
                <a:cs typeface="Abadi MT Condensed Light" charset="0"/>
              </a:rPr>
              <a:t> </a:t>
            </a:r>
            <a:endParaRPr lang="fr-FR" dirty="0"/>
          </a:p>
        </p:txBody>
      </p:sp>
      <p:sp>
        <p:nvSpPr>
          <p:cNvPr id="6" name="Rectangle 5"/>
          <p:cNvSpPr/>
          <p:nvPr/>
        </p:nvSpPr>
        <p:spPr>
          <a:xfrm>
            <a:off x="838200" y="4387980"/>
            <a:ext cx="2199641" cy="646331"/>
          </a:xfrm>
          <a:prstGeom prst="rect">
            <a:avLst/>
          </a:prstGeom>
        </p:spPr>
        <p:txBody>
          <a:bodyPr wrap="none">
            <a:spAutoFit/>
          </a:bodyPr>
          <a:lstStyle/>
          <a:p>
            <a:r>
              <a:rPr lang="fr-FR" sz="3600" b="1" i="0" u="none" strike="noStrike" dirty="0" smtClean="0">
                <a:solidFill>
                  <a:srgbClr val="002060"/>
                </a:solidFill>
                <a:effectLst/>
                <a:latin typeface="Abadi MT Condensed Light" charset="0"/>
                <a:ea typeface="Abadi MT Condensed Light" charset="0"/>
                <a:cs typeface="Abadi MT Condensed Light" charset="0"/>
              </a:rPr>
              <a:t>Bilan</a:t>
            </a:r>
            <a:r>
              <a:rPr lang="fr-FR" sz="3600" b="1" i="0" u="none" strike="noStrike" dirty="0" smtClean="0">
                <a:solidFill>
                  <a:srgbClr val="000000"/>
                </a:solidFill>
                <a:effectLst/>
                <a:latin typeface="Abadi MT Condensed Light" charset="0"/>
                <a:ea typeface="Abadi MT Condensed Light" charset="0"/>
                <a:cs typeface="Abadi MT Condensed Light" charset="0"/>
              </a:rPr>
              <a:t> </a:t>
            </a:r>
            <a:r>
              <a:rPr lang="fr-FR" sz="3600" b="1" i="0" u="none" strike="noStrike" dirty="0" smtClean="0">
                <a:solidFill>
                  <a:srgbClr val="002060"/>
                </a:solidFill>
                <a:effectLst/>
                <a:latin typeface="Abadi MT Condensed Light" charset="0"/>
                <a:ea typeface="Abadi MT Condensed Light" charset="0"/>
                <a:cs typeface="Abadi MT Condensed Light" charset="0"/>
              </a:rPr>
              <a:t>collectif</a:t>
            </a:r>
            <a:endParaRPr lang="fr-FR" sz="3600" dirty="0"/>
          </a:p>
        </p:txBody>
      </p:sp>
      <p:sp>
        <p:nvSpPr>
          <p:cNvPr id="7" name="Rectangle 6"/>
          <p:cNvSpPr/>
          <p:nvPr/>
        </p:nvSpPr>
        <p:spPr>
          <a:xfrm>
            <a:off x="838200" y="5466943"/>
            <a:ext cx="6096000" cy="1200329"/>
          </a:xfrm>
          <a:prstGeom prst="rect">
            <a:avLst/>
          </a:prstGeom>
        </p:spPr>
        <p:txBody>
          <a:bodyPr>
            <a:spAutoFit/>
          </a:bodyPr>
          <a:lstStyle/>
          <a:p>
            <a:r>
              <a:rPr lang="fr-FR" sz="3600" b="1" i="0" u="none" strike="noStrike" dirty="0" smtClean="0">
                <a:solidFill>
                  <a:srgbClr val="002060"/>
                </a:solidFill>
                <a:effectLst/>
                <a:latin typeface="Abadi MT Condensed Light" charset="0"/>
                <a:ea typeface="Abadi MT Condensed Light" charset="0"/>
                <a:cs typeface="Abadi MT Condensed Light" charset="0"/>
              </a:rPr>
              <a:t>Bibliographie</a:t>
            </a:r>
            <a:r>
              <a:rPr lang="fr-FR" sz="3600" b="1" i="0" u="none" strike="noStrike" dirty="0" smtClean="0">
                <a:solidFill>
                  <a:srgbClr val="616161"/>
                </a:solidFill>
                <a:effectLst/>
                <a:latin typeface="Lato" charset="0"/>
              </a:rPr>
              <a:t/>
            </a:r>
            <a:br>
              <a:rPr lang="fr-FR" sz="3600" b="1" i="0" u="none" strike="noStrike" dirty="0" smtClean="0">
                <a:solidFill>
                  <a:srgbClr val="616161"/>
                </a:solidFill>
                <a:effectLst/>
                <a:latin typeface="Lato" charset="0"/>
              </a:rPr>
            </a:br>
            <a:endParaRPr lang="fr-FR" sz="3600" dirty="0"/>
          </a:p>
        </p:txBody>
      </p:sp>
    </p:spTree>
    <p:extLst>
      <p:ext uri="{BB962C8B-B14F-4D97-AF65-F5344CB8AC3E}">
        <p14:creationId xmlns:p14="http://schemas.microsoft.com/office/powerpoint/2010/main" val="1930049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884" y="1418610"/>
            <a:ext cx="9670027" cy="5439390"/>
          </a:xfrm>
          <a:prstGeom prst="rect">
            <a:avLst/>
          </a:prstGeom>
        </p:spPr>
      </p:pic>
      <p:sp>
        <p:nvSpPr>
          <p:cNvPr id="2" name="Titre 1"/>
          <p:cNvSpPr>
            <a:spLocks noGrp="1"/>
          </p:cNvSpPr>
          <p:nvPr>
            <p:ph type="title"/>
          </p:nvPr>
        </p:nvSpPr>
        <p:spPr>
          <a:xfrm>
            <a:off x="801328" y="170578"/>
            <a:ext cx="10515600" cy="1248032"/>
          </a:xfrm>
          <a:gradFill flip="none" rotWithShape="1">
            <a:gsLst>
              <a:gs pos="0">
                <a:srgbClr val="AB7942">
                  <a:shade val="30000"/>
                  <a:satMod val="115000"/>
                </a:srgbClr>
              </a:gs>
              <a:gs pos="50000">
                <a:srgbClr val="AB7942">
                  <a:shade val="67500"/>
                  <a:satMod val="115000"/>
                </a:srgbClr>
              </a:gs>
              <a:gs pos="100000">
                <a:srgbClr val="AB7942">
                  <a:shade val="100000"/>
                  <a:satMod val="115000"/>
                </a:srgbClr>
              </a:gs>
            </a:gsLst>
            <a:lin ang="8100000" scaled="1"/>
            <a:tileRect/>
          </a:gradFill>
        </p:spPr>
        <p:txBody>
          <a:bodyPr>
            <a:noAutofit/>
          </a:bodyPr>
          <a:lstStyle/>
          <a:p>
            <a:r>
              <a:rPr lang="fr-FR" sz="3600" b="1" i="0" u="none" strike="noStrike" dirty="0" smtClean="0">
                <a:solidFill>
                  <a:schemeClr val="bg1"/>
                </a:solidFill>
                <a:effectLst/>
                <a:latin typeface="Abadi MT Condensed Light" charset="0"/>
                <a:ea typeface="Abadi MT Condensed Light" charset="0"/>
                <a:cs typeface="Abadi MT Condensed Light" charset="0"/>
              </a:rPr>
              <a:t/>
            </a:r>
            <a:br>
              <a:rPr lang="fr-FR" sz="3600" b="1" i="0" u="none" strike="noStrike" dirty="0" smtClean="0">
                <a:solidFill>
                  <a:schemeClr val="bg1"/>
                </a:solidFill>
                <a:effectLst/>
                <a:latin typeface="Abadi MT Condensed Light" charset="0"/>
                <a:ea typeface="Abadi MT Condensed Light" charset="0"/>
                <a:cs typeface="Abadi MT Condensed Light" charset="0"/>
              </a:rPr>
            </a:br>
            <a:r>
              <a:rPr lang="fr-FR" sz="3600" b="1" dirty="0" smtClean="0">
                <a:solidFill>
                  <a:schemeClr val="bg1"/>
                </a:solidFill>
                <a:latin typeface="Abadi MT Condensed Light" charset="0"/>
                <a:ea typeface="Abadi MT Condensed Light" charset="0"/>
                <a:cs typeface="Abadi MT Condensed Light" charset="0"/>
              </a:rPr>
              <a:t> </a:t>
            </a:r>
            <a:r>
              <a:rPr lang="fr-FR" sz="3600" b="1" i="0" u="none" strike="noStrike" dirty="0" smtClean="0">
                <a:solidFill>
                  <a:schemeClr val="bg1"/>
                </a:solidFill>
                <a:effectLst/>
                <a:latin typeface="Abadi MT Condensed Light" charset="0"/>
                <a:ea typeface="Abadi MT Condensed Light" charset="0"/>
                <a:cs typeface="Abadi MT Condensed Light" charset="0"/>
              </a:rPr>
              <a:t>DIAGRAMME DE CLASSES</a:t>
            </a:r>
            <a:r>
              <a:rPr lang="fr-FR" sz="3600" b="0" i="0" u="none" strike="noStrike" dirty="0" smtClean="0">
                <a:solidFill>
                  <a:schemeClr val="bg1"/>
                </a:solidFill>
                <a:effectLst/>
                <a:latin typeface="Abadi MT Condensed Light" charset="0"/>
                <a:ea typeface="Abadi MT Condensed Light" charset="0"/>
                <a:cs typeface="Abadi MT Condensed Light" charset="0"/>
              </a:rPr>
              <a:t/>
            </a:r>
            <a:br>
              <a:rPr lang="fr-FR" sz="3600" b="0" i="0" u="none" strike="noStrike" dirty="0" smtClean="0">
                <a:solidFill>
                  <a:schemeClr val="bg1"/>
                </a:solidFill>
                <a:effectLst/>
                <a:latin typeface="Abadi MT Condensed Light" charset="0"/>
                <a:ea typeface="Abadi MT Condensed Light" charset="0"/>
                <a:cs typeface="Abadi MT Condensed Light" charset="0"/>
              </a:rPr>
            </a:br>
            <a:endParaRPr lang="fr-FR" sz="3600" dirty="0">
              <a:solidFill>
                <a:schemeClr val="bg1"/>
              </a:solidFill>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0634497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79873"/>
            <a:ext cx="10515600" cy="1006475"/>
          </a:xfrm>
        </p:spPr>
        <p:txBody>
          <a:bodyPr>
            <a:normAutofit/>
          </a:bodyPr>
          <a:lstStyle/>
          <a:p>
            <a:endParaRPr lang="fr-FR" sz="3600" dirty="0">
              <a:latin typeface="Abadi MT Condensed Light" charset="0"/>
              <a:ea typeface="Abadi MT Condensed Light" charset="0"/>
              <a:cs typeface="Abadi MT Condensed Light"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685" y="1690688"/>
            <a:ext cx="8326806" cy="5204254"/>
          </a:xfrm>
          <a:prstGeom prst="rect">
            <a:avLst/>
          </a:prstGeom>
        </p:spPr>
      </p:pic>
      <p:sp>
        <p:nvSpPr>
          <p:cNvPr id="4" name="ZoneTexte 3"/>
          <p:cNvSpPr txBox="1"/>
          <p:nvPr/>
        </p:nvSpPr>
        <p:spPr>
          <a:xfrm>
            <a:off x="111210" y="2273643"/>
            <a:ext cx="3556686" cy="2031325"/>
          </a:xfrm>
          <a:prstGeom prst="rect">
            <a:avLst/>
          </a:prstGeom>
          <a:noFill/>
        </p:spPr>
        <p:txBody>
          <a:bodyPr wrap="square" rtlCol="0">
            <a:spAutoFit/>
          </a:bodyPr>
          <a:lstStyle/>
          <a:p>
            <a:r>
              <a:rPr lang="fr-FR" b="1" dirty="0" smtClean="0">
                <a:latin typeface="Abadi MT Condensed Light" charset="0"/>
                <a:ea typeface="Abadi MT Condensed Light" charset="0"/>
                <a:cs typeface="Abadi MT Condensed Light" charset="0"/>
              </a:rPr>
              <a:t>Identifiant : </a:t>
            </a:r>
            <a:r>
              <a:rPr lang="fr-FR" dirty="0" err="1" smtClean="0">
                <a:latin typeface="Abadi MT Condensed Light" charset="0"/>
                <a:ea typeface="Abadi MT Condensed Light" charset="0"/>
                <a:cs typeface="Abadi MT Condensed Light" charset="0"/>
              </a:rPr>
              <a:t>basileECE</a:t>
            </a:r>
            <a:endParaRPr lang="fr-FR" dirty="0" smtClean="0">
              <a:latin typeface="Abadi MT Condensed Light" charset="0"/>
              <a:ea typeface="Abadi MT Condensed Light" charset="0"/>
              <a:cs typeface="Abadi MT Condensed Light" charset="0"/>
            </a:endParaRPr>
          </a:p>
          <a:p>
            <a:r>
              <a:rPr lang="fr-FR" b="1" dirty="0" smtClean="0">
                <a:latin typeface="Abadi MT Condensed Light" charset="0"/>
                <a:ea typeface="Abadi MT Condensed Light" charset="0"/>
                <a:cs typeface="Abadi MT Condensed Light" charset="0"/>
              </a:rPr>
              <a:t>Mot de passe : </a:t>
            </a:r>
            <a:r>
              <a:rPr lang="fr-FR" dirty="0" smtClean="0">
                <a:latin typeface="Abadi MT Condensed Light" charset="0"/>
                <a:ea typeface="Abadi MT Condensed Light" charset="0"/>
                <a:cs typeface="Abadi MT Condensed Light" charset="0"/>
                <a:hlinkClick r:id="rId3"/>
              </a:rPr>
              <a:t>basile.morane@edu.ece.fr</a:t>
            </a:r>
            <a:endParaRPr lang="fr-FR" dirty="0" smtClean="0">
              <a:latin typeface="Abadi MT Condensed Light" charset="0"/>
              <a:ea typeface="Abadi MT Condensed Light" charset="0"/>
              <a:cs typeface="Abadi MT Condensed Light" charset="0"/>
            </a:endParaRPr>
          </a:p>
          <a:p>
            <a:endParaRPr lang="fr-FR" dirty="0" smtClean="0">
              <a:latin typeface="Abadi MT Condensed Light" charset="0"/>
              <a:ea typeface="Abadi MT Condensed Light" charset="0"/>
              <a:cs typeface="Abadi MT Condensed Light" charset="0"/>
            </a:endParaRPr>
          </a:p>
          <a:p>
            <a:r>
              <a:rPr lang="fr-FR" b="1" dirty="0" smtClean="0">
                <a:latin typeface="Abadi MT Condensed Light" charset="0"/>
                <a:ea typeface="Abadi MT Condensed Light" charset="0"/>
                <a:cs typeface="Abadi MT Condensed Light" charset="0"/>
              </a:rPr>
              <a:t>Identifiant : </a:t>
            </a:r>
            <a:r>
              <a:rPr lang="fr-FR" dirty="0" err="1" smtClean="0">
                <a:latin typeface="Abadi MT Condensed Light" charset="0"/>
                <a:ea typeface="Abadi MT Condensed Light" charset="0"/>
                <a:cs typeface="Abadi MT Condensed Light" charset="0"/>
              </a:rPr>
              <a:t>arnaudleboss</a:t>
            </a:r>
            <a:endParaRPr lang="fr-FR" dirty="0" smtClean="0">
              <a:latin typeface="Abadi MT Condensed Light" charset="0"/>
              <a:ea typeface="Abadi MT Condensed Light" charset="0"/>
              <a:cs typeface="Abadi MT Condensed Light" charset="0"/>
            </a:endParaRPr>
          </a:p>
          <a:p>
            <a:endParaRPr lang="fr-FR" dirty="0" smtClean="0">
              <a:latin typeface="Abadi MT Condensed Light" charset="0"/>
              <a:ea typeface="Abadi MT Condensed Light" charset="0"/>
              <a:cs typeface="Abadi MT Condensed Light" charset="0"/>
            </a:endParaRPr>
          </a:p>
          <a:p>
            <a:r>
              <a:rPr lang="fr-FR" b="1" dirty="0" smtClean="0">
                <a:latin typeface="Abadi MT Condensed Light" charset="0"/>
                <a:ea typeface="Abadi MT Condensed Light" charset="0"/>
                <a:cs typeface="Abadi MT Condensed Light" charset="0"/>
              </a:rPr>
              <a:t>Identifiant : </a:t>
            </a:r>
            <a:r>
              <a:rPr lang="fr-FR" b="1" dirty="0" err="1" smtClean="0">
                <a:latin typeface="Abadi MT Condensed Light" charset="0"/>
                <a:ea typeface="Abadi MT Condensed Light" charset="0"/>
                <a:cs typeface="Abadi MT Condensed Light" charset="0"/>
              </a:rPr>
              <a:t>HeleneMeunier</a:t>
            </a:r>
            <a:endParaRPr lang="fr-FR" b="1" dirty="0" smtClean="0">
              <a:latin typeface="Abadi MT Condensed Light" charset="0"/>
              <a:ea typeface="Abadi MT Condensed Light" charset="0"/>
              <a:cs typeface="Abadi MT Condensed Light" charset="0"/>
            </a:endParaRPr>
          </a:p>
          <a:p>
            <a:endParaRPr lang="fr-FR" dirty="0">
              <a:latin typeface="Abadi MT Condensed Light" charset="0"/>
              <a:ea typeface="Abadi MT Condensed Light" charset="0"/>
              <a:cs typeface="Abadi MT Condensed Light" charset="0"/>
            </a:endParaRPr>
          </a:p>
        </p:txBody>
      </p:sp>
      <p:sp>
        <p:nvSpPr>
          <p:cNvPr id="5" name="ZoneTexte 4"/>
          <p:cNvSpPr txBox="1"/>
          <p:nvPr/>
        </p:nvSpPr>
        <p:spPr>
          <a:xfrm>
            <a:off x="13120" y="5591092"/>
            <a:ext cx="3752866" cy="523220"/>
          </a:xfrm>
          <a:prstGeom prst="rect">
            <a:avLst/>
          </a:prstGeom>
          <a:noFill/>
        </p:spPr>
        <p:txBody>
          <a:bodyPr wrap="square" rtlCol="0">
            <a:spAutoFit/>
          </a:bodyPr>
          <a:lstStyle/>
          <a:p>
            <a:r>
              <a:rPr lang="fr-FR" sz="2800" u="sng" dirty="0" smtClean="0">
                <a:latin typeface="Abadi MT Condensed Light" charset="0"/>
                <a:ea typeface="Abadi MT Condensed Light" charset="0"/>
                <a:cs typeface="Abadi MT Condensed Light" charset="0"/>
              </a:rPr>
              <a:t>Utilisation de GitHub Desktop</a:t>
            </a:r>
            <a:endParaRPr lang="fr-FR" sz="2800" u="sng" dirty="0">
              <a:latin typeface="Abadi MT Condensed Light" charset="0"/>
              <a:ea typeface="Abadi MT Condensed Light" charset="0"/>
              <a:cs typeface="Abadi MT Condensed Light" charset="0"/>
            </a:endParaRPr>
          </a:p>
        </p:txBody>
      </p:sp>
      <p:sp>
        <p:nvSpPr>
          <p:cNvPr id="6" name="Titre 1"/>
          <p:cNvSpPr txBox="1">
            <a:spLocks/>
          </p:cNvSpPr>
          <p:nvPr/>
        </p:nvSpPr>
        <p:spPr>
          <a:xfrm>
            <a:off x="838200" y="273155"/>
            <a:ext cx="10515600" cy="1325563"/>
          </a:xfrm>
          <a:prstGeom prst="rect">
            <a:avLst/>
          </a:prstGeom>
          <a:gradFill flip="none" rotWithShape="1">
            <a:gsLst>
              <a:gs pos="0">
                <a:srgbClr val="AB7942">
                  <a:shade val="30000"/>
                  <a:satMod val="115000"/>
                </a:srgbClr>
              </a:gs>
              <a:gs pos="50000">
                <a:srgbClr val="AB7942">
                  <a:shade val="67500"/>
                  <a:satMod val="115000"/>
                </a:srgbClr>
              </a:gs>
              <a:gs pos="100000">
                <a:srgbClr val="AB7942">
                  <a:shade val="100000"/>
                  <a:satMod val="115000"/>
                </a:srgbClr>
              </a:gs>
            </a:gsLst>
            <a:lin ang="8100000" scaled="1"/>
            <a:tileRect/>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fr-FR" sz="3600" b="1" i="0" u="none" strike="noStrike" dirty="0" smtClean="0">
                <a:solidFill>
                  <a:schemeClr val="bg1"/>
                </a:solidFill>
                <a:effectLst/>
                <a:latin typeface="Abadi MT Condensed Light" charset="0"/>
                <a:ea typeface="Abadi MT Condensed Light" charset="0"/>
                <a:cs typeface="Abadi MT Condensed Light" charset="0"/>
              </a:rPr>
              <a:t>VERSIONING GIT</a:t>
            </a:r>
            <a:r>
              <a:rPr lang="fr-FR" sz="3600" b="0" i="0" u="none" strike="noStrike" dirty="0" smtClean="0">
                <a:solidFill>
                  <a:schemeClr val="bg1"/>
                </a:solidFill>
                <a:effectLst/>
                <a:latin typeface="Abadi MT Condensed Light" charset="0"/>
                <a:ea typeface="Abadi MT Condensed Light" charset="0"/>
                <a:cs typeface="Abadi MT Condensed Light" charset="0"/>
              </a:rPr>
              <a:t> </a:t>
            </a:r>
            <a:endParaRPr lang="fr-FR" b="1" dirty="0">
              <a:solidFill>
                <a:schemeClr val="bg1"/>
              </a:solidFill>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21414763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fontAlgn="base"/>
            <a:r>
              <a:rPr lang="fr-FR" sz="3600" b="1" i="0" u="none" strike="noStrike" dirty="0" smtClean="0">
                <a:solidFill>
                  <a:srgbClr val="002060"/>
                </a:solidFill>
                <a:effectLst/>
                <a:latin typeface="Abadi MT Condensed Light" charset="0"/>
                <a:ea typeface="Abadi MT Condensed Light" charset="0"/>
                <a:cs typeface="Abadi MT Condensed Light" charset="0"/>
              </a:rPr>
              <a:t>DOXYGEN </a:t>
            </a:r>
            <a:endParaRPr lang="fr-FR" sz="3600" b="1" i="0" u="none" strike="noStrike" dirty="0" smtClean="0">
              <a:solidFill>
                <a:srgbClr val="002060"/>
              </a:solidFill>
              <a:effectLst/>
              <a:latin typeface="Abadi MT Condensed Light" charset="0"/>
              <a:ea typeface="Abadi MT Condensed Light" charset="0"/>
              <a:cs typeface="Abadi MT Condensed Light" charset="0"/>
            </a:endParaRPr>
          </a:p>
        </p:txBody>
      </p:sp>
      <p:sp>
        <p:nvSpPr>
          <p:cNvPr id="4" name="Titre 1"/>
          <p:cNvSpPr txBox="1">
            <a:spLocks/>
          </p:cNvSpPr>
          <p:nvPr/>
        </p:nvSpPr>
        <p:spPr>
          <a:xfrm>
            <a:off x="838200" y="365124"/>
            <a:ext cx="10515600" cy="1325563"/>
          </a:xfrm>
          <a:prstGeom prst="rect">
            <a:avLst/>
          </a:prstGeom>
          <a:gradFill flip="none" rotWithShape="1">
            <a:gsLst>
              <a:gs pos="0">
                <a:srgbClr val="AB7942">
                  <a:shade val="30000"/>
                  <a:satMod val="115000"/>
                </a:srgbClr>
              </a:gs>
              <a:gs pos="50000">
                <a:srgbClr val="AB7942">
                  <a:shade val="67500"/>
                  <a:satMod val="115000"/>
                </a:srgbClr>
              </a:gs>
              <a:gs pos="100000">
                <a:srgbClr val="AB7942">
                  <a:shade val="100000"/>
                  <a:satMod val="115000"/>
                </a:srgbClr>
              </a:gs>
            </a:gsLst>
            <a:lin ang="8100000" scaled="1"/>
            <a:tileRect/>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fr-FR" sz="3600" b="1" i="0" u="none" strike="noStrike" dirty="0" smtClean="0">
                <a:solidFill>
                  <a:schemeClr val="bg1"/>
                </a:solidFill>
                <a:effectLst/>
                <a:latin typeface="Abadi MT Condensed Light" charset="0"/>
                <a:ea typeface="Abadi MT Condensed Light" charset="0"/>
                <a:cs typeface="Abadi MT Condensed Light" charset="0"/>
              </a:rPr>
              <a:t>DOXYGEN </a:t>
            </a:r>
            <a:endParaRPr lang="fr-FR" b="1" dirty="0">
              <a:solidFill>
                <a:schemeClr val="bg1"/>
              </a:solidFill>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056998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919978"/>
          </a:xfrm>
        </p:spPr>
        <p:txBody>
          <a:bodyPr>
            <a:normAutofit/>
          </a:bodyPr>
          <a:lstStyle/>
          <a:p>
            <a:pPr indent="-228600" fontAlgn="base"/>
            <a:r>
              <a:rPr lang="fr-FR" sz="3600" b="1" i="0" u="none" strike="noStrike" dirty="0" smtClean="0">
                <a:solidFill>
                  <a:srgbClr val="002060"/>
                </a:solidFill>
                <a:effectLst/>
                <a:latin typeface="Abadi MT Condensed Light" charset="0"/>
                <a:ea typeface="Abadi MT Condensed Light" charset="0"/>
                <a:cs typeface="Abadi MT Condensed Light" charset="0"/>
              </a:rPr>
              <a:t>BILAN</a:t>
            </a:r>
            <a:r>
              <a:rPr lang="fr-FR" sz="3600" b="1" i="0" u="none" strike="noStrike" dirty="0" smtClean="0">
                <a:solidFill>
                  <a:srgbClr val="000000"/>
                </a:solidFill>
                <a:effectLst/>
                <a:latin typeface="Abadi MT Condensed Light" charset="0"/>
                <a:ea typeface="Abadi MT Condensed Light" charset="0"/>
                <a:cs typeface="Abadi MT Condensed Light" charset="0"/>
              </a:rPr>
              <a:t> </a:t>
            </a:r>
            <a:r>
              <a:rPr lang="fr-FR" sz="3600" b="1" i="0" u="none" strike="noStrike" dirty="0" smtClean="0">
                <a:solidFill>
                  <a:srgbClr val="002060"/>
                </a:solidFill>
                <a:effectLst/>
                <a:latin typeface="Abadi MT Condensed Light" charset="0"/>
                <a:ea typeface="Abadi MT Condensed Light" charset="0"/>
                <a:cs typeface="Abadi MT Condensed Light" charset="0"/>
              </a:rPr>
              <a:t>COLLECTIF</a:t>
            </a:r>
            <a:endParaRPr lang="fr-FR" sz="3600" b="0" i="0" u="none" strike="noStrike" dirty="0" smtClean="0">
              <a:solidFill>
                <a:srgbClr val="002060"/>
              </a:solidFill>
              <a:effectLst/>
              <a:latin typeface="Abadi MT Condensed Light" charset="0"/>
              <a:ea typeface="Abadi MT Condensed Light" charset="0"/>
              <a:cs typeface="Abadi MT Condensed Light" charset="0"/>
            </a:endParaRPr>
          </a:p>
        </p:txBody>
      </p:sp>
      <p:sp>
        <p:nvSpPr>
          <p:cNvPr id="3" name="Titre 1"/>
          <p:cNvSpPr txBox="1">
            <a:spLocks/>
          </p:cNvSpPr>
          <p:nvPr/>
        </p:nvSpPr>
        <p:spPr>
          <a:xfrm>
            <a:off x="838200" y="365126"/>
            <a:ext cx="10515600" cy="1325563"/>
          </a:xfrm>
          <a:prstGeom prst="rect">
            <a:avLst/>
          </a:prstGeom>
          <a:gradFill flip="none" rotWithShape="1">
            <a:gsLst>
              <a:gs pos="0">
                <a:srgbClr val="AB7942">
                  <a:shade val="30000"/>
                  <a:satMod val="115000"/>
                </a:srgbClr>
              </a:gs>
              <a:gs pos="50000">
                <a:srgbClr val="AB7942">
                  <a:shade val="67500"/>
                  <a:satMod val="115000"/>
                </a:srgbClr>
              </a:gs>
              <a:gs pos="100000">
                <a:srgbClr val="AB7942">
                  <a:shade val="100000"/>
                  <a:satMod val="115000"/>
                </a:srgbClr>
              </a:gs>
            </a:gsLst>
            <a:lin ang="8100000" scaled="1"/>
            <a:tileRect/>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fr-FR" sz="3600" b="1" i="0" u="none" strike="noStrike" dirty="0" smtClean="0">
                <a:solidFill>
                  <a:schemeClr val="bg1"/>
                </a:solidFill>
                <a:effectLst/>
                <a:latin typeface="Abadi MT Condensed Light" charset="0"/>
                <a:ea typeface="Abadi MT Condensed Light" charset="0"/>
                <a:cs typeface="Abadi MT Condensed Light" charset="0"/>
              </a:rPr>
              <a:t>BILAN COLLECTIF</a:t>
            </a:r>
            <a:endParaRPr lang="fr-FR" b="1" dirty="0">
              <a:solidFill>
                <a:schemeClr val="bg1"/>
              </a:solidFill>
              <a:latin typeface="Abadi MT Condensed Light" charset="0"/>
              <a:ea typeface="Abadi MT Condensed Light" charset="0"/>
              <a:cs typeface="Abadi MT Condensed Light" charset="0"/>
            </a:endParaRPr>
          </a:p>
        </p:txBody>
      </p:sp>
      <p:sp>
        <p:nvSpPr>
          <p:cNvPr id="5" name="ZoneTexte 4"/>
          <p:cNvSpPr txBox="1"/>
          <p:nvPr/>
        </p:nvSpPr>
        <p:spPr>
          <a:xfrm>
            <a:off x="838200" y="1690689"/>
            <a:ext cx="10515600" cy="4708981"/>
          </a:xfrm>
          <a:prstGeom prst="rect">
            <a:avLst/>
          </a:prstGeom>
          <a:noFill/>
        </p:spPr>
        <p:txBody>
          <a:bodyPr wrap="square" rtlCol="0">
            <a:spAutoFit/>
          </a:bodyPr>
          <a:lstStyle/>
          <a:p>
            <a:pPr algn="just"/>
            <a:endParaRPr lang="fr-FR" sz="2000" dirty="0" smtClean="0">
              <a:solidFill>
                <a:srgbClr val="002060"/>
              </a:solidFill>
              <a:latin typeface="Abadi MT Condensed Light" charset="0"/>
              <a:ea typeface="Abadi MT Condensed Light" charset="0"/>
              <a:cs typeface="Abadi MT Condensed Light" charset="0"/>
            </a:endParaRPr>
          </a:p>
          <a:p>
            <a:pPr algn="just"/>
            <a:r>
              <a:rPr lang="fr-FR" sz="2000" dirty="0" smtClean="0">
                <a:solidFill>
                  <a:srgbClr val="002060"/>
                </a:solidFill>
                <a:latin typeface="Abadi MT Condensed Light" charset="0"/>
                <a:ea typeface="Abadi MT Condensed Light" charset="0"/>
                <a:cs typeface="Abadi MT Condensed Light" charset="0"/>
              </a:rPr>
              <a:t>Ce projet nous a permis de mettre en application ce que nous avons appris en cours de théorie des graphes. </a:t>
            </a:r>
            <a:r>
              <a:rPr lang="fr-FR" sz="2000" dirty="0" smtClean="0">
                <a:solidFill>
                  <a:srgbClr val="002060"/>
                </a:solidFill>
                <a:latin typeface="Abadi MT Condensed Light" charset="0"/>
                <a:ea typeface="Abadi MT Condensed Light" charset="0"/>
                <a:cs typeface="Abadi MT Condensed Light" charset="0"/>
              </a:rPr>
              <a:t>En effet pendant ce semestre nous avons eu l’occasion de découvrir le fonctionnement de divers algorithmes et de les adapter en code. Nous avons pu comprendre en quoi l’utilisation de graphes est utile pour notre futur travail d’ingénieur : Décrire un écosystème a l’aide de graphique et pouvoir gérer les liens entre les différentes espèces</a:t>
            </a:r>
          </a:p>
          <a:p>
            <a:pPr algn="just"/>
            <a:endParaRPr lang="fr-FR" sz="2000" dirty="0" smtClean="0">
              <a:solidFill>
                <a:srgbClr val="002060"/>
              </a:solidFill>
              <a:latin typeface="Abadi MT Condensed Light" charset="0"/>
              <a:ea typeface="Abadi MT Condensed Light" charset="0"/>
              <a:cs typeface="Abadi MT Condensed Light" charset="0"/>
            </a:endParaRPr>
          </a:p>
          <a:p>
            <a:pPr algn="just"/>
            <a:r>
              <a:rPr lang="fr-FR" sz="2000" dirty="0" smtClean="0">
                <a:solidFill>
                  <a:srgbClr val="002060"/>
                </a:solidFill>
                <a:latin typeface="Abadi MT Condensed Light" charset="0"/>
                <a:ea typeface="Abadi MT Condensed Light" charset="0"/>
                <a:cs typeface="Abadi MT Condensed Light" charset="0"/>
              </a:rPr>
              <a:t>Le fait que nous n’ayons qu’une seule semaine pour finir le projet à mis en exercice nos capacités d’adaptation et d’organisation.</a:t>
            </a:r>
          </a:p>
          <a:p>
            <a:pPr algn="just"/>
            <a:endParaRPr lang="fr-FR" sz="2000" dirty="0" smtClean="0">
              <a:solidFill>
                <a:srgbClr val="002060"/>
              </a:solidFill>
              <a:latin typeface="Abadi MT Condensed Light" charset="0"/>
              <a:ea typeface="Abadi MT Condensed Light" charset="0"/>
              <a:cs typeface="Abadi MT Condensed Light" charset="0"/>
            </a:endParaRPr>
          </a:p>
          <a:p>
            <a:pPr algn="just"/>
            <a:r>
              <a:rPr lang="fr-FR" sz="2000" dirty="0" smtClean="0">
                <a:solidFill>
                  <a:srgbClr val="002060"/>
                </a:solidFill>
                <a:latin typeface="Abadi MT Condensed Light" charset="0"/>
                <a:ea typeface="Abadi MT Condensed Light" charset="0"/>
                <a:cs typeface="Abadi MT Condensed Light" charset="0"/>
              </a:rPr>
              <a:t>Nous avons </a:t>
            </a:r>
            <a:r>
              <a:rPr lang="fr-FR" sz="2000" dirty="0" smtClean="0">
                <a:solidFill>
                  <a:srgbClr val="002060"/>
                </a:solidFill>
                <a:latin typeface="Abadi MT Condensed Light" charset="0"/>
                <a:ea typeface="Abadi MT Condensed Light" charset="0"/>
                <a:cs typeface="Abadi MT Condensed Light" charset="0"/>
              </a:rPr>
              <a:t>beaucoup </a:t>
            </a:r>
            <a:r>
              <a:rPr lang="fr-FR" sz="2000" dirty="0" smtClean="0">
                <a:solidFill>
                  <a:srgbClr val="002060"/>
                </a:solidFill>
                <a:latin typeface="Abadi MT Condensed Light" charset="0"/>
                <a:ea typeface="Abadi MT Condensed Light" charset="0"/>
                <a:cs typeface="Abadi MT Condensed Light" charset="0"/>
              </a:rPr>
              <a:t>appris lors de ce projet sur l’écriture en C++ et tous ces aspects pratique. </a:t>
            </a:r>
          </a:p>
          <a:p>
            <a:pPr algn="just"/>
            <a:endParaRPr lang="fr-FR" sz="2000" dirty="0" smtClean="0">
              <a:solidFill>
                <a:srgbClr val="002060"/>
              </a:solidFill>
              <a:latin typeface="Abadi MT Condensed Light" charset="0"/>
              <a:ea typeface="Abadi MT Condensed Light" charset="0"/>
              <a:cs typeface="Abadi MT Condensed Light" charset="0"/>
            </a:endParaRPr>
          </a:p>
          <a:p>
            <a:pPr algn="just"/>
            <a:r>
              <a:rPr lang="fr-FR" sz="2000" dirty="0" smtClean="0">
                <a:solidFill>
                  <a:srgbClr val="002060"/>
                </a:solidFill>
                <a:latin typeface="Abadi MT Condensed Light" charset="0"/>
                <a:ea typeface="Abadi MT Condensed Light" charset="0"/>
                <a:cs typeface="Abadi MT Condensed Light" charset="0"/>
              </a:rPr>
              <a:t>Par ailleurs ,</a:t>
            </a:r>
            <a:r>
              <a:rPr lang="fr-FR" sz="2000" dirty="0" smtClean="0">
                <a:solidFill>
                  <a:srgbClr val="002060"/>
                </a:solidFill>
                <a:latin typeface="Abadi MT Condensed Light" charset="0"/>
                <a:ea typeface="Abadi MT Condensed Light" charset="0"/>
                <a:cs typeface="Abadi MT Condensed Light" charset="0"/>
              </a:rPr>
              <a:t>ce fut notre première expérience sur le logiciel </a:t>
            </a:r>
            <a:r>
              <a:rPr lang="fr-FR" sz="2000" dirty="0" err="1" smtClean="0">
                <a:solidFill>
                  <a:srgbClr val="002060"/>
                </a:solidFill>
                <a:latin typeface="Abadi MT Condensed Light" charset="0"/>
                <a:ea typeface="Abadi MT Condensed Light" charset="0"/>
                <a:cs typeface="Abadi MT Condensed Light" charset="0"/>
              </a:rPr>
              <a:t>Github</a:t>
            </a:r>
            <a:r>
              <a:rPr lang="fr-FR" sz="2000" dirty="0" smtClean="0">
                <a:solidFill>
                  <a:srgbClr val="002060"/>
                </a:solidFill>
                <a:latin typeface="Abadi MT Condensed Light" charset="0"/>
                <a:ea typeface="Abadi MT Condensed Light" charset="0"/>
                <a:cs typeface="Abadi MT Condensed Light" charset="0"/>
              </a:rPr>
              <a:t>, nous avons ainsi pris la connaissance d’un moyen plus efficace pour partager nos codes tout en assurant un suivi des modifications clair.</a:t>
            </a:r>
          </a:p>
          <a:p>
            <a:pPr algn="just"/>
            <a:endParaRPr lang="fr-FR" sz="2000" dirty="0" smtClean="0">
              <a:solidFill>
                <a:srgbClr val="002060"/>
              </a:solidFill>
              <a:latin typeface="Abadi MT Condensed Light" charset="0"/>
              <a:ea typeface="Abadi MT Condensed Light" charset="0"/>
              <a:cs typeface="Abadi MT Condensed Light" charset="0"/>
            </a:endParaRPr>
          </a:p>
          <a:p>
            <a:pPr algn="just"/>
            <a:endParaRPr lang="fr-FR" sz="2000" dirty="0">
              <a:solidFill>
                <a:srgbClr val="002060"/>
              </a:solidFill>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231171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821124"/>
          </a:xfrm>
        </p:spPr>
        <p:txBody>
          <a:bodyPr>
            <a:normAutofit fontScale="90000"/>
          </a:bodyPr>
          <a:lstStyle/>
          <a:p>
            <a:r>
              <a:rPr lang="fr-FR" sz="4000" b="1" i="0" u="none" strike="noStrike" dirty="0" smtClean="0">
                <a:solidFill>
                  <a:srgbClr val="002060"/>
                </a:solidFill>
                <a:effectLst/>
                <a:latin typeface="Abadi MT Condensed Light" charset="0"/>
                <a:ea typeface="Abadi MT Condensed Light" charset="0"/>
                <a:cs typeface="Abadi MT Condensed Light" charset="0"/>
              </a:rPr>
              <a:t/>
            </a:r>
            <a:br>
              <a:rPr lang="fr-FR" sz="4000" b="1" i="0" u="none" strike="noStrike" dirty="0" smtClean="0">
                <a:solidFill>
                  <a:srgbClr val="002060"/>
                </a:solidFill>
                <a:effectLst/>
                <a:latin typeface="Abadi MT Condensed Light" charset="0"/>
                <a:ea typeface="Abadi MT Condensed Light" charset="0"/>
                <a:cs typeface="Abadi MT Condensed Light" charset="0"/>
              </a:rPr>
            </a:br>
            <a:r>
              <a:rPr lang="fr-FR" sz="4000" b="1" i="0" u="none" strike="noStrike" dirty="0" smtClean="0">
                <a:solidFill>
                  <a:srgbClr val="002060"/>
                </a:solidFill>
                <a:effectLst/>
                <a:latin typeface="Abadi MT Condensed Light" charset="0"/>
                <a:ea typeface="Abadi MT Condensed Light" charset="0"/>
                <a:cs typeface="Abadi MT Condensed Light" charset="0"/>
              </a:rPr>
              <a:t>BIBLIOGRAPHIE</a:t>
            </a:r>
            <a:r>
              <a:rPr lang="fr-FR" b="1" i="0" u="none" strike="noStrike" dirty="0" smtClean="0">
                <a:solidFill>
                  <a:srgbClr val="616161"/>
                </a:solidFill>
                <a:effectLst/>
                <a:latin typeface="Lato" charset="0"/>
              </a:rPr>
              <a:t/>
            </a:r>
            <a:br>
              <a:rPr lang="fr-FR" b="1" i="0" u="none" strike="noStrike" dirty="0" smtClean="0">
                <a:solidFill>
                  <a:srgbClr val="616161"/>
                </a:solidFill>
                <a:effectLst/>
                <a:latin typeface="Lato" charset="0"/>
              </a:rPr>
            </a:br>
            <a:endParaRPr lang="fr-FR" dirty="0"/>
          </a:p>
        </p:txBody>
      </p:sp>
      <p:sp>
        <p:nvSpPr>
          <p:cNvPr id="3" name="Titre 1"/>
          <p:cNvSpPr txBox="1">
            <a:spLocks/>
          </p:cNvSpPr>
          <p:nvPr/>
        </p:nvSpPr>
        <p:spPr>
          <a:xfrm>
            <a:off x="838200" y="365126"/>
            <a:ext cx="10515600" cy="1325563"/>
          </a:xfrm>
          <a:prstGeom prst="rect">
            <a:avLst/>
          </a:prstGeom>
          <a:gradFill flip="none" rotWithShape="1">
            <a:gsLst>
              <a:gs pos="0">
                <a:srgbClr val="AB7942">
                  <a:shade val="30000"/>
                  <a:satMod val="115000"/>
                </a:srgbClr>
              </a:gs>
              <a:gs pos="50000">
                <a:srgbClr val="AB7942">
                  <a:shade val="67500"/>
                  <a:satMod val="115000"/>
                </a:srgbClr>
              </a:gs>
              <a:gs pos="100000">
                <a:srgbClr val="AB7942">
                  <a:shade val="100000"/>
                  <a:satMod val="115000"/>
                </a:srgbClr>
              </a:gs>
            </a:gsLst>
            <a:lin ang="8100000" scaled="1"/>
            <a:tileRect/>
          </a:grad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fr-FR" sz="3600" b="1" i="0" u="none" strike="noStrike" dirty="0" smtClean="0">
                <a:solidFill>
                  <a:schemeClr val="bg1"/>
                </a:solidFill>
                <a:effectLst/>
                <a:latin typeface="Abadi MT Condensed Light" charset="0"/>
                <a:ea typeface="Abadi MT Condensed Light" charset="0"/>
                <a:cs typeface="Abadi MT Condensed Light" charset="0"/>
              </a:rPr>
              <a:t/>
            </a:r>
            <a:br>
              <a:rPr lang="fr-FR" sz="3600" b="1" i="0" u="none" strike="noStrike" dirty="0" smtClean="0">
                <a:solidFill>
                  <a:schemeClr val="bg1"/>
                </a:solidFill>
                <a:effectLst/>
                <a:latin typeface="Abadi MT Condensed Light" charset="0"/>
                <a:ea typeface="Abadi MT Condensed Light" charset="0"/>
                <a:cs typeface="Abadi MT Condensed Light" charset="0"/>
              </a:rPr>
            </a:br>
            <a:r>
              <a:rPr lang="fr-FR" sz="3600" b="1" i="0" u="none" strike="noStrike" dirty="0" smtClean="0">
                <a:solidFill>
                  <a:schemeClr val="bg1"/>
                </a:solidFill>
                <a:effectLst/>
                <a:latin typeface="Abadi MT Condensed Light" charset="0"/>
                <a:ea typeface="Abadi MT Condensed Light" charset="0"/>
                <a:cs typeface="Abadi MT Condensed Light" charset="0"/>
              </a:rPr>
              <a:t>BIBLIOGRAPHIE</a:t>
            </a:r>
            <a:r>
              <a:rPr lang="fr-FR" sz="3600" b="1" i="0" u="none" strike="noStrike" dirty="0" smtClean="0">
                <a:solidFill>
                  <a:schemeClr val="bg1"/>
                </a:solidFill>
                <a:effectLst/>
                <a:latin typeface="Lato" charset="0"/>
              </a:rPr>
              <a:t/>
            </a:r>
            <a:br>
              <a:rPr lang="fr-FR" sz="3600" b="1" i="0" u="none" strike="noStrike" dirty="0" smtClean="0">
                <a:solidFill>
                  <a:schemeClr val="bg1"/>
                </a:solidFill>
                <a:effectLst/>
                <a:latin typeface="Lato" charset="0"/>
              </a:rPr>
            </a:br>
            <a:endParaRPr lang="fr-FR" b="1" dirty="0">
              <a:solidFill>
                <a:schemeClr val="bg1"/>
              </a:solidFill>
              <a:latin typeface="Abadi MT Condensed Light" charset="0"/>
              <a:ea typeface="Abadi MT Condensed Light" charset="0"/>
              <a:cs typeface="Abadi MT Condensed Light" charset="0"/>
            </a:endParaRPr>
          </a:p>
        </p:txBody>
      </p:sp>
      <p:sp>
        <p:nvSpPr>
          <p:cNvPr id="5" name="ZoneTexte 4"/>
          <p:cNvSpPr txBox="1"/>
          <p:nvPr/>
        </p:nvSpPr>
        <p:spPr>
          <a:xfrm>
            <a:off x="838201" y="2035277"/>
            <a:ext cx="3689918" cy="369332"/>
          </a:xfrm>
          <a:prstGeom prst="rect">
            <a:avLst/>
          </a:prstGeom>
          <a:noFill/>
        </p:spPr>
        <p:txBody>
          <a:bodyPr wrap="square" rtlCol="0">
            <a:spAutoFit/>
          </a:bodyPr>
          <a:lstStyle/>
          <a:p>
            <a:r>
              <a:rPr lang="fr-FR" smtClean="0"/>
              <a:t>OpenClassroom</a:t>
            </a:r>
            <a:endParaRPr lang="fr-FR"/>
          </a:p>
        </p:txBody>
      </p:sp>
    </p:spTree>
    <p:extLst>
      <p:ext uri="{BB962C8B-B14F-4D97-AF65-F5344CB8AC3E}">
        <p14:creationId xmlns:p14="http://schemas.microsoft.com/office/powerpoint/2010/main" val="1908087136"/>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203</Words>
  <Application>Microsoft Macintosh PowerPoint</Application>
  <PresentationFormat>Grand écran</PresentationFormat>
  <Paragraphs>37</Paragraphs>
  <Slides>7</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7</vt:i4>
      </vt:variant>
    </vt:vector>
  </HeadingPairs>
  <TitlesOfParts>
    <vt:vector size="13" baseType="lpstr">
      <vt:lpstr>Abadi MT Condensed Light</vt:lpstr>
      <vt:lpstr>Calibri</vt:lpstr>
      <vt:lpstr>Calibri Light</vt:lpstr>
      <vt:lpstr>Lato</vt:lpstr>
      <vt:lpstr>Arial</vt:lpstr>
      <vt:lpstr>Thème Office</vt:lpstr>
      <vt:lpstr>Présentation PowerPoint</vt:lpstr>
      <vt:lpstr>SOMMAIRE</vt:lpstr>
      <vt:lpstr>  DIAGRAMME DE CLASSES </vt:lpstr>
      <vt:lpstr>Présentation PowerPoint</vt:lpstr>
      <vt:lpstr>DOXYGEN </vt:lpstr>
      <vt:lpstr>BILAN COLLECTIF</vt:lpstr>
      <vt:lpstr> BIBLIOGRAPHIE </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Basile Morane</dc:creator>
  <cp:lastModifiedBy>Basile Morane</cp:lastModifiedBy>
  <cp:revision>16</cp:revision>
  <dcterms:created xsi:type="dcterms:W3CDTF">2018-04-12T11:20:44Z</dcterms:created>
  <dcterms:modified xsi:type="dcterms:W3CDTF">2018-04-12T14:54:06Z</dcterms:modified>
</cp:coreProperties>
</file>